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14"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7D88083-82BA-4BC4-846D-D7C847854BFB}" type="datetimeFigureOut">
              <a:rPr lang="en-US" smtClean="0"/>
              <a:t>5/29/2017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1E0D95-77B7-4327-9723-94C010625C12}"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87341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7D88083-82BA-4BC4-846D-D7C847854BFB}" type="datetimeFigureOut">
              <a:rPr lang="en-US" smtClean="0"/>
              <a:t>5/29/2017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1E0D95-77B7-4327-9723-94C010625C12}" type="slidenum">
              <a:rPr lang="en-US" smtClean="0"/>
              <a:t>‹#›</a:t>
            </a:fld>
            <a:endParaRPr lang="en-US"/>
          </a:p>
        </p:txBody>
      </p:sp>
    </p:spTree>
    <p:extLst>
      <p:ext uri="{BB962C8B-B14F-4D97-AF65-F5344CB8AC3E}">
        <p14:creationId xmlns:p14="http://schemas.microsoft.com/office/powerpoint/2010/main" val="24276617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7D88083-82BA-4BC4-846D-D7C847854BFB}" type="datetimeFigureOut">
              <a:rPr lang="en-US" smtClean="0"/>
              <a:t>5/29/2017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1E0D95-77B7-4327-9723-94C010625C12}" type="slidenum">
              <a:rPr lang="en-US" smtClean="0"/>
              <a:t>‹#›</a:t>
            </a:fld>
            <a:endParaRPr lang="en-US"/>
          </a:p>
        </p:txBody>
      </p:sp>
    </p:spTree>
    <p:extLst>
      <p:ext uri="{BB962C8B-B14F-4D97-AF65-F5344CB8AC3E}">
        <p14:creationId xmlns:p14="http://schemas.microsoft.com/office/powerpoint/2010/main" val="11106304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7D88083-82BA-4BC4-846D-D7C847854BFB}" type="datetimeFigureOut">
              <a:rPr lang="en-US" smtClean="0"/>
              <a:t>5/29/2017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1E0D95-77B7-4327-9723-94C010625C12}" type="slidenum">
              <a:rPr lang="en-US" smtClean="0"/>
              <a:t>‹#›</a:t>
            </a:fld>
            <a:endParaRPr lang="en-US"/>
          </a:p>
        </p:txBody>
      </p:sp>
    </p:spTree>
    <p:extLst>
      <p:ext uri="{BB962C8B-B14F-4D97-AF65-F5344CB8AC3E}">
        <p14:creationId xmlns:p14="http://schemas.microsoft.com/office/powerpoint/2010/main" val="24836078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7D88083-82BA-4BC4-846D-D7C847854BFB}" type="datetimeFigureOut">
              <a:rPr lang="en-US" smtClean="0"/>
              <a:t>5/29/2017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1E0D95-77B7-4327-9723-94C010625C12}"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417253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7D88083-82BA-4BC4-846D-D7C847854BFB}" type="datetimeFigureOut">
              <a:rPr lang="en-US" smtClean="0"/>
              <a:t>5/29/2017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1E0D95-77B7-4327-9723-94C010625C12}" type="slidenum">
              <a:rPr lang="en-US" smtClean="0"/>
              <a:t>‹#›</a:t>
            </a:fld>
            <a:endParaRPr lang="en-US"/>
          </a:p>
        </p:txBody>
      </p:sp>
    </p:spTree>
    <p:extLst>
      <p:ext uri="{BB962C8B-B14F-4D97-AF65-F5344CB8AC3E}">
        <p14:creationId xmlns:p14="http://schemas.microsoft.com/office/powerpoint/2010/main" val="20977166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7D88083-82BA-4BC4-846D-D7C847854BFB}" type="datetimeFigureOut">
              <a:rPr lang="en-US" smtClean="0"/>
              <a:t>5/29/2017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31E0D95-77B7-4327-9723-94C010625C12}" type="slidenum">
              <a:rPr lang="en-US" smtClean="0"/>
              <a:t>‹#›</a:t>
            </a:fld>
            <a:endParaRPr lang="en-US"/>
          </a:p>
        </p:txBody>
      </p:sp>
    </p:spTree>
    <p:extLst>
      <p:ext uri="{BB962C8B-B14F-4D97-AF65-F5344CB8AC3E}">
        <p14:creationId xmlns:p14="http://schemas.microsoft.com/office/powerpoint/2010/main" val="4514532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7D88083-82BA-4BC4-846D-D7C847854BFB}" type="datetimeFigureOut">
              <a:rPr lang="en-US" smtClean="0"/>
              <a:t>5/29/2017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31E0D95-77B7-4327-9723-94C010625C12}" type="slidenum">
              <a:rPr lang="en-US" smtClean="0"/>
              <a:t>‹#›</a:t>
            </a:fld>
            <a:endParaRPr lang="en-US"/>
          </a:p>
        </p:txBody>
      </p:sp>
    </p:spTree>
    <p:extLst>
      <p:ext uri="{BB962C8B-B14F-4D97-AF65-F5344CB8AC3E}">
        <p14:creationId xmlns:p14="http://schemas.microsoft.com/office/powerpoint/2010/main" val="14018207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17D88083-82BA-4BC4-846D-D7C847854BFB}" type="datetimeFigureOut">
              <a:rPr lang="en-US" smtClean="0"/>
              <a:t>5/29/2017</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D31E0D95-77B7-4327-9723-94C010625C12}" type="slidenum">
              <a:rPr lang="en-US" smtClean="0"/>
              <a:t>‹#›</a:t>
            </a:fld>
            <a:endParaRPr lang="en-US"/>
          </a:p>
        </p:txBody>
      </p:sp>
    </p:spTree>
    <p:extLst>
      <p:ext uri="{BB962C8B-B14F-4D97-AF65-F5344CB8AC3E}">
        <p14:creationId xmlns:p14="http://schemas.microsoft.com/office/powerpoint/2010/main" val="8916717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17D88083-82BA-4BC4-846D-D7C847854BFB}" type="datetimeFigureOut">
              <a:rPr lang="en-US" smtClean="0"/>
              <a:t>5/29/2017</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D31E0D95-77B7-4327-9723-94C010625C12}" type="slidenum">
              <a:rPr lang="en-US" smtClean="0"/>
              <a:t>‹#›</a:t>
            </a:fld>
            <a:endParaRPr lang="en-US"/>
          </a:p>
        </p:txBody>
      </p:sp>
    </p:spTree>
    <p:extLst>
      <p:ext uri="{BB962C8B-B14F-4D97-AF65-F5344CB8AC3E}">
        <p14:creationId xmlns:p14="http://schemas.microsoft.com/office/powerpoint/2010/main" val="26034414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17D88083-82BA-4BC4-846D-D7C847854BFB}" type="datetimeFigureOut">
              <a:rPr lang="en-US" smtClean="0"/>
              <a:t>5/29/2017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1E0D95-77B7-4327-9723-94C010625C12}" type="slidenum">
              <a:rPr lang="en-US" smtClean="0"/>
              <a:t>‹#›</a:t>
            </a:fld>
            <a:endParaRPr lang="en-US"/>
          </a:p>
        </p:txBody>
      </p:sp>
    </p:spTree>
    <p:extLst>
      <p:ext uri="{BB962C8B-B14F-4D97-AF65-F5344CB8AC3E}">
        <p14:creationId xmlns:p14="http://schemas.microsoft.com/office/powerpoint/2010/main" val="16923977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17D88083-82BA-4BC4-846D-D7C847854BFB}" type="datetimeFigureOut">
              <a:rPr lang="en-US" smtClean="0"/>
              <a:t>5/29/2017</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D31E0D95-77B7-4327-9723-94C010625C12}"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383902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Copyright</a:t>
            </a:r>
          </a:p>
        </p:txBody>
      </p:sp>
      <p:sp>
        <p:nvSpPr>
          <p:cNvPr id="3" name="Subtitle 2"/>
          <p:cNvSpPr>
            <a:spLocks noGrp="1"/>
          </p:cNvSpPr>
          <p:nvPr>
            <p:ph type="subTitle" idx="1"/>
          </p:nvPr>
        </p:nvSpPr>
        <p:spPr/>
        <p:txBody>
          <a:bodyPr/>
          <a:lstStyle/>
          <a:p>
            <a:r>
              <a:rPr lang="en-US" dirty="0"/>
              <a:t>Works for hire, first-sale and moral rights</a:t>
            </a:r>
          </a:p>
        </p:txBody>
      </p:sp>
    </p:spTree>
    <p:extLst>
      <p:ext uri="{BB962C8B-B14F-4D97-AF65-F5344CB8AC3E}">
        <p14:creationId xmlns:p14="http://schemas.microsoft.com/office/powerpoint/2010/main" val="15649450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Rights to Copyright Holders</a:t>
            </a:r>
          </a:p>
        </p:txBody>
      </p:sp>
      <p:sp>
        <p:nvSpPr>
          <p:cNvPr id="3" name="Content Placeholder 2"/>
          <p:cNvSpPr>
            <a:spLocks noGrp="1"/>
          </p:cNvSpPr>
          <p:nvPr>
            <p:ph idx="1"/>
          </p:nvPr>
        </p:nvSpPr>
        <p:spPr/>
        <p:txBody>
          <a:bodyPr/>
          <a:lstStyle/>
          <a:p>
            <a:r>
              <a:rPr lang="en-US" sz="2400" dirty="0"/>
              <a:t>Copyright Law grants the following rights to copyright holders:</a:t>
            </a:r>
          </a:p>
          <a:p>
            <a:pPr>
              <a:buFont typeface="Wingdings" panose="05000000000000000000" pitchFamily="2" charset="2"/>
              <a:buChar char="Ø"/>
            </a:pPr>
            <a:r>
              <a:rPr lang="en-US" sz="2400" dirty="0"/>
              <a:t>Right to reproduce the work</a:t>
            </a:r>
          </a:p>
          <a:p>
            <a:pPr>
              <a:buFont typeface="Wingdings" panose="05000000000000000000" pitchFamily="2" charset="2"/>
              <a:buChar char="Ø"/>
            </a:pPr>
            <a:r>
              <a:rPr lang="en-US" sz="2400" dirty="0"/>
              <a:t>Prepare derivative works</a:t>
            </a:r>
          </a:p>
          <a:p>
            <a:pPr>
              <a:buFont typeface="Wingdings" panose="05000000000000000000" pitchFamily="2" charset="2"/>
              <a:buChar char="Ø"/>
            </a:pPr>
            <a:r>
              <a:rPr lang="en-US" sz="2400" dirty="0"/>
              <a:t>Distribute copies</a:t>
            </a:r>
          </a:p>
          <a:p>
            <a:pPr>
              <a:buFont typeface="Wingdings" panose="05000000000000000000" pitchFamily="2" charset="2"/>
              <a:buChar char="Ø"/>
            </a:pPr>
            <a:r>
              <a:rPr lang="en-US" sz="2400" dirty="0"/>
              <a:t>Perform publicly</a:t>
            </a:r>
          </a:p>
          <a:p>
            <a:pPr>
              <a:buFont typeface="Wingdings" panose="05000000000000000000" pitchFamily="2" charset="2"/>
              <a:buChar char="Ø"/>
            </a:pPr>
            <a:r>
              <a:rPr lang="en-US" sz="2400" dirty="0"/>
              <a:t>Display publicly</a:t>
            </a:r>
          </a:p>
          <a:p>
            <a:pPr>
              <a:buFont typeface="Wingdings" panose="05000000000000000000" pitchFamily="2" charset="2"/>
              <a:buChar char="Ø"/>
            </a:pPr>
            <a:r>
              <a:rPr lang="en-US" sz="2400" dirty="0"/>
              <a:t>Perform Sound recordings</a:t>
            </a:r>
          </a:p>
          <a:p>
            <a:pPr>
              <a:buFont typeface="Wingdings" panose="05000000000000000000" pitchFamily="2" charset="2"/>
              <a:buChar char="Ø"/>
            </a:pPr>
            <a:endParaRPr lang="en-US" dirty="0"/>
          </a:p>
        </p:txBody>
      </p:sp>
    </p:spTree>
    <p:extLst>
      <p:ext uri="{BB962C8B-B14F-4D97-AF65-F5344CB8AC3E}">
        <p14:creationId xmlns:p14="http://schemas.microsoft.com/office/powerpoint/2010/main" val="10228484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Copyright Rights </a:t>
            </a:r>
          </a:p>
        </p:txBody>
      </p:sp>
      <p:sp>
        <p:nvSpPr>
          <p:cNvPr id="3" name="Content Placeholder 2"/>
          <p:cNvSpPr>
            <a:spLocks noGrp="1"/>
          </p:cNvSpPr>
          <p:nvPr>
            <p:ph idx="1"/>
          </p:nvPr>
        </p:nvSpPr>
        <p:spPr/>
        <p:txBody>
          <a:bodyPr/>
          <a:lstStyle/>
          <a:p>
            <a:pPr>
              <a:buFont typeface="Wingdings" panose="05000000000000000000" pitchFamily="2" charset="2"/>
              <a:buChar char="Ø"/>
            </a:pPr>
            <a:r>
              <a:rPr lang="en-US" sz="2400" dirty="0"/>
              <a:t>The exclusive rights only belong to the copyright holder or someone to whom the rights have been assigned to by the copyright owner. </a:t>
            </a:r>
          </a:p>
          <a:p>
            <a:pPr>
              <a:buFont typeface="Wingdings" panose="05000000000000000000" pitchFamily="2" charset="2"/>
              <a:buChar char="Ø"/>
            </a:pPr>
            <a:r>
              <a:rPr lang="en-US" sz="2400" dirty="0"/>
              <a:t>Example: Only author of the book can decide to make copies of the book or distribute copies of the literary work</a:t>
            </a:r>
            <a:r>
              <a:rPr lang="en-US" sz="2800" dirty="0"/>
              <a:t>. </a:t>
            </a:r>
          </a:p>
        </p:txBody>
      </p:sp>
    </p:spTree>
    <p:extLst>
      <p:ext uri="{BB962C8B-B14F-4D97-AF65-F5344CB8AC3E}">
        <p14:creationId xmlns:p14="http://schemas.microsoft.com/office/powerpoint/2010/main" val="3931771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Copyright Terms</a:t>
            </a:r>
          </a:p>
        </p:txBody>
      </p:sp>
      <p:sp>
        <p:nvSpPr>
          <p:cNvPr id="3" name="Content Placeholder 2"/>
          <p:cNvSpPr>
            <a:spLocks noGrp="1"/>
          </p:cNvSpPr>
          <p:nvPr>
            <p:ph idx="1"/>
          </p:nvPr>
        </p:nvSpPr>
        <p:spPr/>
        <p:txBody>
          <a:bodyPr>
            <a:normAutofit/>
          </a:bodyPr>
          <a:lstStyle/>
          <a:p>
            <a:pPr>
              <a:buFont typeface="Wingdings" panose="05000000000000000000" pitchFamily="2" charset="2"/>
              <a:buChar char="Ø"/>
            </a:pPr>
            <a:r>
              <a:rPr lang="en-US" sz="2400" dirty="0"/>
              <a:t>For an individual, life of the author plus 70 years. Therefore, the heirs of the author can still benefit from these rights after the author’s death.  If there is more than one author, the clock starts ticking after the last author’s death.</a:t>
            </a:r>
          </a:p>
          <a:p>
            <a:pPr>
              <a:buFont typeface="Wingdings" panose="05000000000000000000" pitchFamily="2" charset="2"/>
              <a:buChar char="Ø"/>
            </a:pPr>
            <a:r>
              <a:rPr lang="en-US" sz="2400" dirty="0"/>
              <a:t>Works for hire or made anonymously, the term is 95 years from the first publication or 120 years from the works creation, whichever comes first. </a:t>
            </a:r>
          </a:p>
        </p:txBody>
      </p:sp>
    </p:spTree>
    <p:extLst>
      <p:ext uri="{BB962C8B-B14F-4D97-AF65-F5344CB8AC3E}">
        <p14:creationId xmlns:p14="http://schemas.microsoft.com/office/powerpoint/2010/main" val="39171222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Work for Hire</a:t>
            </a:r>
          </a:p>
        </p:txBody>
      </p:sp>
      <p:sp>
        <p:nvSpPr>
          <p:cNvPr id="3" name="Content Placeholder 2"/>
          <p:cNvSpPr>
            <a:spLocks noGrp="1"/>
          </p:cNvSpPr>
          <p:nvPr>
            <p:ph idx="1"/>
          </p:nvPr>
        </p:nvSpPr>
        <p:spPr/>
        <p:txBody>
          <a:bodyPr>
            <a:normAutofit/>
          </a:bodyPr>
          <a:lstStyle/>
          <a:p>
            <a:r>
              <a:rPr lang="en-US" sz="2400" dirty="0"/>
              <a:t>According to U.S. Law, the work of a work for hire would include but is not limited to the following:</a:t>
            </a:r>
          </a:p>
          <a:p>
            <a:pPr>
              <a:buFont typeface="Wingdings" panose="05000000000000000000" pitchFamily="2" charset="2"/>
              <a:buChar char="Ø"/>
            </a:pPr>
            <a:r>
              <a:rPr lang="en-US" sz="2400" dirty="0"/>
              <a:t> A Work prepared by an employee if the work is prepared within his or her employment. Example: Employee is asked to write a paper by his or her employer on some aspect of the industry. This paper is for use by the company.</a:t>
            </a:r>
          </a:p>
          <a:p>
            <a:pPr>
              <a:buFont typeface="Wingdings" panose="05000000000000000000" pitchFamily="2" charset="2"/>
              <a:buChar char="Ø"/>
            </a:pPr>
            <a:r>
              <a:rPr lang="en-US" sz="2400" dirty="0"/>
              <a:t>Work commissioned for use as part of a collective work.</a:t>
            </a:r>
          </a:p>
        </p:txBody>
      </p:sp>
    </p:spTree>
    <p:extLst>
      <p:ext uri="{BB962C8B-B14F-4D97-AF65-F5344CB8AC3E}">
        <p14:creationId xmlns:p14="http://schemas.microsoft.com/office/powerpoint/2010/main" val="10318531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First-Sale Doctrine</a:t>
            </a:r>
          </a:p>
        </p:txBody>
      </p:sp>
      <p:sp>
        <p:nvSpPr>
          <p:cNvPr id="3" name="Content Placeholder 2"/>
          <p:cNvSpPr>
            <a:spLocks noGrp="1"/>
          </p:cNvSpPr>
          <p:nvPr>
            <p:ph idx="1"/>
          </p:nvPr>
        </p:nvSpPr>
        <p:spPr/>
        <p:txBody>
          <a:bodyPr/>
          <a:lstStyle/>
          <a:p>
            <a:pPr>
              <a:buFont typeface="Wingdings" panose="05000000000000000000" pitchFamily="2" charset="2"/>
              <a:buChar char="Ø"/>
            </a:pPr>
            <a:r>
              <a:rPr lang="en-US" sz="2400" dirty="0"/>
              <a:t>This doctrine limits the first sale. </a:t>
            </a:r>
          </a:p>
          <a:p>
            <a:pPr>
              <a:buFont typeface="Wingdings" panose="05000000000000000000" pitchFamily="2" charset="2"/>
              <a:buChar char="Ø"/>
            </a:pPr>
            <a:r>
              <a:rPr lang="en-US" sz="2400" dirty="0"/>
              <a:t>Terminates the author’s right to distribute after the first sale. </a:t>
            </a:r>
          </a:p>
          <a:p>
            <a:pPr>
              <a:buFont typeface="Wingdings" panose="05000000000000000000" pitchFamily="2" charset="2"/>
              <a:buChar char="Ø"/>
            </a:pPr>
            <a:r>
              <a:rPr lang="en-US" sz="2400" dirty="0"/>
              <a:t>Example: Author sells his Intellectual Property textbook to the campus bookstore. The author  no longer has the right to distribute the books.  </a:t>
            </a:r>
          </a:p>
          <a:p>
            <a:pPr marL="0" indent="0">
              <a:buNone/>
            </a:pPr>
            <a:endParaRPr lang="en-US" dirty="0"/>
          </a:p>
        </p:txBody>
      </p:sp>
    </p:spTree>
    <p:extLst>
      <p:ext uri="{BB962C8B-B14F-4D97-AF65-F5344CB8AC3E}">
        <p14:creationId xmlns:p14="http://schemas.microsoft.com/office/powerpoint/2010/main" val="3914926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Author’s Moral Rights	</a:t>
            </a:r>
          </a:p>
        </p:txBody>
      </p:sp>
      <p:sp>
        <p:nvSpPr>
          <p:cNvPr id="3" name="Content Placeholder 2"/>
          <p:cNvSpPr>
            <a:spLocks noGrp="1"/>
          </p:cNvSpPr>
          <p:nvPr>
            <p:ph idx="1"/>
          </p:nvPr>
        </p:nvSpPr>
        <p:spPr/>
        <p:txBody>
          <a:bodyPr>
            <a:normAutofit/>
          </a:bodyPr>
          <a:lstStyle/>
          <a:p>
            <a:pPr>
              <a:buFont typeface="Wingdings" panose="05000000000000000000" pitchFamily="2" charset="2"/>
              <a:buChar char="Ø"/>
            </a:pPr>
            <a:r>
              <a:rPr lang="en-US" sz="2400" dirty="0"/>
              <a:t>Right to protect integrity of rights and the right to attribution (given credit) for the work.</a:t>
            </a:r>
          </a:p>
          <a:p>
            <a:pPr>
              <a:buFont typeface="Wingdings" panose="05000000000000000000" pitchFamily="2" charset="2"/>
              <a:buChar char="Ø"/>
            </a:pPr>
            <a:r>
              <a:rPr lang="en-US" sz="2400" dirty="0"/>
              <a:t>Limited under U.S. Copyright Law to certain works in the area of visual arts. </a:t>
            </a:r>
          </a:p>
        </p:txBody>
      </p:sp>
    </p:spTree>
    <p:extLst>
      <p:ext uri="{BB962C8B-B14F-4D97-AF65-F5344CB8AC3E}">
        <p14:creationId xmlns:p14="http://schemas.microsoft.com/office/powerpoint/2010/main" val="3881234280"/>
      </p:ext>
    </p:extLst>
  </p:cSld>
  <p:clrMapOvr>
    <a:masterClrMapping/>
  </p:clrMapOvr>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docProps/app.xml><?xml version="1.0" encoding="utf-8"?>
<Properties xmlns="http://schemas.openxmlformats.org/officeDocument/2006/extended-properties" xmlns:vt="http://schemas.openxmlformats.org/officeDocument/2006/docPropsVTypes">
  <Template>Retrospect</Template>
  <TotalTime>68</TotalTime>
  <Words>339</Words>
  <Application>Microsoft Office PowerPoint</Application>
  <PresentationFormat>Widescreen</PresentationFormat>
  <Paragraphs>27</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Calibri</vt:lpstr>
      <vt:lpstr>Calibri Light</vt:lpstr>
      <vt:lpstr>Wingdings</vt:lpstr>
      <vt:lpstr>Retrospect</vt:lpstr>
      <vt:lpstr>Copyright</vt:lpstr>
      <vt:lpstr>Rights to Copyright Holders</vt:lpstr>
      <vt:lpstr>Copyright Rights </vt:lpstr>
      <vt:lpstr>Copyright Terms</vt:lpstr>
      <vt:lpstr>Work for Hire</vt:lpstr>
      <vt:lpstr>First-Sale Doctrine</vt:lpstr>
      <vt:lpstr>Author’s Moral Rights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Copyright</dc:title>
  <dc:creator>Dana Nasser</dc:creator>
  <cp:lastModifiedBy>Dana Nasser</cp:lastModifiedBy>
  <cp:revision>7</cp:revision>
  <dcterms:created xsi:type="dcterms:W3CDTF">2017-04-30T21:36:14Z</dcterms:created>
  <dcterms:modified xsi:type="dcterms:W3CDTF">2017-05-30T05:42:59Z</dcterms:modified>
</cp:coreProperties>
</file>